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芫荽" charset="1" panose="00000000000000000000"/>
      <p:regular r:id="rId17"/>
    </p:embeddedFont>
    <p:embeddedFont>
      <p:font typeface="Noto Sans T Chinese Bold" charset="1" panose="020B0800000000000000"/>
      <p:regular r:id="rId18"/>
    </p:embeddedFont>
    <p:embeddedFont>
      <p:font typeface="Noto Sans T Chinese" charset="1" panose="020B05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2.gif" Type="http://schemas.openxmlformats.org/officeDocument/2006/relationships/image"/><Relationship Id="rId4" Target="../media/image3.gif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gif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gif" Type="http://schemas.openxmlformats.org/officeDocument/2006/relationships/image"/><Relationship Id="rId3" Target="../media/image8.gif" Type="http://schemas.openxmlformats.org/officeDocument/2006/relationships/image"/><Relationship Id="rId4" Target="../media/image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slide3.xml" Type="http://schemas.openxmlformats.org/officeDocument/2006/relationships/slid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gif" Type="http://schemas.openxmlformats.org/officeDocument/2006/relationships/image"/><Relationship Id="rId3" Target="../media/image11.gif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gif" Type="http://schemas.openxmlformats.org/officeDocument/2006/relationships/image"/><Relationship Id="rId3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gif" Type="http://schemas.openxmlformats.org/officeDocument/2006/relationships/image"/><Relationship Id="rId3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gif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10800000">
            <a:off x="6135624" y="-1797179"/>
            <a:ext cx="15735219" cy="1388135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3000871" y="3945393"/>
            <a:ext cx="12286259" cy="2396214"/>
            <a:chOff x="0" y="0"/>
            <a:chExt cx="16381678" cy="319495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02235"/>
              <a:ext cx="16381678" cy="2038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578"/>
                </a:lnSpc>
              </a:pPr>
              <a:r>
                <a:rPr lang="en-US" sz="10525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對對碰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562864"/>
              <a:ext cx="16381678" cy="6320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26"/>
                </a:lnSpc>
                <a:spcBef>
                  <a:spcPct val="0"/>
                </a:spcBef>
              </a:pPr>
              <a:r>
                <a:rPr lang="en-US" sz="2804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翻牌記憶遊戲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0">
            <a:off x="-2318726" y="-376453"/>
            <a:ext cx="9743013" cy="170994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7199120">
            <a:off x="-2896988" y="-1002021"/>
            <a:ext cx="5793977" cy="5895448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014094" y="8138903"/>
            <a:ext cx="3255913" cy="1118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7"/>
              </a:lnSpc>
            </a:pPr>
            <a:r>
              <a:rPr lang="en-US" sz="3219">
                <a:solidFill>
                  <a:srgbClr val="2B2B2B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報告人</a:t>
            </a:r>
          </a:p>
          <a:p>
            <a:pPr algn="l">
              <a:lnSpc>
                <a:spcPts val="4507"/>
              </a:lnSpc>
            </a:pPr>
            <a:r>
              <a:rPr lang="en-US" sz="3219">
                <a:solidFill>
                  <a:srgbClr val="2B2B2B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銀行-蕭宏慶Hank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1425796">
            <a:off x="-5033933" y="-4117541"/>
            <a:ext cx="17005599" cy="1898368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55393" y="1289254"/>
            <a:ext cx="462260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B2B2B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翻翻樂遊戲邏輯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826660" y="3185679"/>
            <a:ext cx="4140892" cy="4541761"/>
            <a:chOff x="0" y="0"/>
            <a:chExt cx="5521189" cy="605568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521189" cy="4632997"/>
            </a:xfrm>
            <a:custGeom>
              <a:avLst/>
              <a:gdLst/>
              <a:ahLst/>
              <a:cxnLst/>
              <a:rect r="r" b="b" t="t" l="l"/>
              <a:pathLst>
                <a:path h="4632997" w="5521189">
                  <a:moveTo>
                    <a:pt x="0" y="0"/>
                  </a:moveTo>
                  <a:lnTo>
                    <a:pt x="5521189" y="0"/>
                  </a:lnTo>
                  <a:lnTo>
                    <a:pt x="5521189" y="4632997"/>
                  </a:lnTo>
                  <a:lnTo>
                    <a:pt x="0" y="46329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010177" y="5304053"/>
              <a:ext cx="3500834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2B2B2B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將值放入card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569537" y="2118666"/>
            <a:ext cx="3709439" cy="6599794"/>
            <a:chOff x="0" y="0"/>
            <a:chExt cx="4945919" cy="879972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945919" cy="7478365"/>
            </a:xfrm>
            <a:custGeom>
              <a:avLst/>
              <a:gdLst/>
              <a:ahLst/>
              <a:cxnLst/>
              <a:rect r="r" b="b" t="t" l="l"/>
              <a:pathLst>
                <a:path h="7478365" w="4945919">
                  <a:moveTo>
                    <a:pt x="0" y="0"/>
                  </a:moveTo>
                  <a:lnTo>
                    <a:pt x="4945919" y="0"/>
                  </a:lnTo>
                  <a:lnTo>
                    <a:pt x="4945919" y="7478365"/>
                  </a:lnTo>
                  <a:lnTo>
                    <a:pt x="0" y="7478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46875" y="8048096"/>
              <a:ext cx="4652169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2B2B2B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比較兩張card的值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026695" y="1384504"/>
            <a:ext cx="4232605" cy="8130654"/>
            <a:chOff x="0" y="0"/>
            <a:chExt cx="5643474" cy="1084087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643474" cy="9436131"/>
            </a:xfrm>
            <a:custGeom>
              <a:avLst/>
              <a:gdLst/>
              <a:ahLst/>
              <a:cxnLst/>
              <a:rect r="r" b="b" t="t" l="l"/>
              <a:pathLst>
                <a:path h="9436131" w="5643474">
                  <a:moveTo>
                    <a:pt x="0" y="0"/>
                  </a:moveTo>
                  <a:lnTo>
                    <a:pt x="5643474" y="0"/>
                  </a:lnTo>
                  <a:lnTo>
                    <a:pt x="5643474" y="9436131"/>
                  </a:lnTo>
                  <a:lnTo>
                    <a:pt x="0" y="94361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231036" y="10089243"/>
              <a:ext cx="5181402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2B2B2B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將重複功能提出方法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1425796">
            <a:off x="-4836105" y="-3855776"/>
            <a:ext cx="17005599" cy="1898368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458670" y="3622534"/>
            <a:ext cx="337065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Demo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4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82395" y="1028700"/>
            <a:ext cx="8115300" cy="8249737"/>
            <a:chOff x="0" y="0"/>
            <a:chExt cx="3008067" cy="30701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08067" cy="3070192"/>
            </a:xfrm>
            <a:custGeom>
              <a:avLst/>
              <a:gdLst/>
              <a:ahLst/>
              <a:cxnLst/>
              <a:rect r="r" b="b" t="t" l="l"/>
              <a:pathLst>
                <a:path h="3070192" w="3008067">
                  <a:moveTo>
                    <a:pt x="2883607" y="3070191"/>
                  </a:moveTo>
                  <a:lnTo>
                    <a:pt x="124460" y="3070191"/>
                  </a:lnTo>
                  <a:cubicBezTo>
                    <a:pt x="55880" y="3070191"/>
                    <a:pt x="0" y="3014312"/>
                    <a:pt x="0" y="294573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83607" y="0"/>
                  </a:lnTo>
                  <a:cubicBezTo>
                    <a:pt x="2952187" y="0"/>
                    <a:pt x="3008067" y="55880"/>
                    <a:pt x="3008067" y="124460"/>
                  </a:cubicBezTo>
                  <a:lnTo>
                    <a:pt x="3008067" y="2945732"/>
                  </a:lnTo>
                  <a:cubicBezTo>
                    <a:pt x="3008067" y="3014312"/>
                    <a:pt x="2952187" y="3070192"/>
                    <a:pt x="2883607" y="3070192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251329" y="3845060"/>
            <a:ext cx="6907145" cy="868440"/>
            <a:chOff x="0" y="0"/>
            <a:chExt cx="9209527" cy="11579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634311" y="272043"/>
              <a:ext cx="7575216" cy="5566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依輸入的數字來選擇挑戰卡片多寡。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351305" y="171290"/>
              <a:ext cx="421625" cy="739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0"/>
                </a:lnSpc>
              </a:pPr>
              <a:r>
                <a:rPr lang="en-US" sz="3300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251329" y="5401291"/>
            <a:ext cx="6907145" cy="1250950"/>
            <a:chOff x="0" y="0"/>
            <a:chExt cx="9209527" cy="166793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1634311" y="-57150"/>
              <a:ext cx="7575216" cy="17250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每回可翻兩次，</a:t>
              </a:r>
              <a:r>
                <a:rPr lang="en-US" sz="2499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若</a:t>
              </a:r>
              <a:r>
                <a:rPr lang="en-US" sz="2499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翻開內容相同會亮綠燈並持續翻開卡片，反之則亮紅燈並蓋起卡片。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0" y="255007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351305" y="426297"/>
              <a:ext cx="421625" cy="739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0"/>
                </a:lnSpc>
              </a:pPr>
              <a:r>
                <a:rPr lang="en-US" sz="3300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2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777539" y="3377250"/>
            <a:ext cx="7294411" cy="3848295"/>
          </a:xfrm>
          <a:custGeom>
            <a:avLst/>
            <a:gdLst/>
            <a:ahLst/>
            <a:cxnLst/>
            <a:rect r="r" b="b" t="t" l="l"/>
            <a:pathLst>
              <a:path h="3848295" w="7294411">
                <a:moveTo>
                  <a:pt x="0" y="0"/>
                </a:moveTo>
                <a:lnTo>
                  <a:pt x="7294412" y="0"/>
                </a:lnTo>
                <a:lnTo>
                  <a:pt x="7294412" y="3848295"/>
                </a:lnTo>
                <a:lnTo>
                  <a:pt x="0" y="38482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685" r="0" b="-2936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67095" y="1357347"/>
            <a:ext cx="811530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B2B2B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對對碰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82395" y="1971345"/>
            <a:ext cx="811530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B2B2B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遊戲規則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3203220">
            <a:off x="10055853" y="-265970"/>
            <a:ext cx="11814494" cy="1246186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5741405">
            <a:off x="8316155" y="8504485"/>
            <a:ext cx="4865516" cy="6168780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11149063" y="2918649"/>
            <a:ext cx="6110237" cy="4745060"/>
          </a:xfrm>
          <a:custGeom>
            <a:avLst/>
            <a:gdLst/>
            <a:ahLst/>
            <a:cxnLst/>
            <a:rect r="r" b="b" t="t" l="l"/>
            <a:pathLst>
              <a:path h="4745060" w="6110237">
                <a:moveTo>
                  <a:pt x="0" y="0"/>
                </a:moveTo>
                <a:lnTo>
                  <a:pt x="6110237" y="0"/>
                </a:lnTo>
                <a:lnTo>
                  <a:pt x="6110237" y="4745060"/>
                </a:lnTo>
                <a:lnTo>
                  <a:pt x="0" y="47450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8000"/>
            </a:blip>
            <a:stretch>
              <a:fillRect l="-18076" t="0" r="0" b="-3415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81415" y="4614862"/>
            <a:ext cx="9835613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一、程式規範及程式流程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1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86350" y="1028700"/>
            <a:ext cx="8115300" cy="8249737"/>
            <a:chOff x="0" y="0"/>
            <a:chExt cx="3008067" cy="30701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08067" cy="3070192"/>
            </a:xfrm>
            <a:custGeom>
              <a:avLst/>
              <a:gdLst/>
              <a:ahLst/>
              <a:cxnLst/>
              <a:rect r="r" b="b" t="t" l="l"/>
              <a:pathLst>
                <a:path h="3070192" w="3008067">
                  <a:moveTo>
                    <a:pt x="2883607" y="3070191"/>
                  </a:moveTo>
                  <a:lnTo>
                    <a:pt x="124460" y="3070191"/>
                  </a:lnTo>
                  <a:cubicBezTo>
                    <a:pt x="55880" y="3070191"/>
                    <a:pt x="0" y="3014312"/>
                    <a:pt x="0" y="294573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83607" y="0"/>
                  </a:lnTo>
                  <a:cubicBezTo>
                    <a:pt x="2952187" y="0"/>
                    <a:pt x="3008067" y="55880"/>
                    <a:pt x="3008067" y="124460"/>
                  </a:cubicBezTo>
                  <a:lnTo>
                    <a:pt x="3008067" y="2945732"/>
                  </a:lnTo>
                  <a:cubicBezTo>
                    <a:pt x="3008067" y="3014312"/>
                    <a:pt x="2952187" y="3070192"/>
                    <a:pt x="2883607" y="3070192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5690427" y="2703899"/>
            <a:ext cx="6907145" cy="868440"/>
            <a:chOff x="0" y="0"/>
            <a:chExt cx="9209527" cy="11579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634311" y="-20057"/>
              <a:ext cx="7575216" cy="11408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  <a:hlinkClick r:id="rId4" action="ppaction://hlinksldjump"/>
                </a:rPr>
                <a:t>從 DB 字庫隨機選擇其中 n = 4 筆為題目，產生 4 x 4（n x n） 個單字矩陣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351305" y="171290"/>
              <a:ext cx="421625" cy="739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0"/>
                </a:lnSpc>
              </a:pPr>
              <a:r>
                <a:rPr lang="en-US" sz="3300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690427" y="3992580"/>
            <a:ext cx="6907145" cy="868440"/>
            <a:chOff x="0" y="0"/>
            <a:chExt cx="9209527" cy="115792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1634311" y="272043"/>
              <a:ext cx="7575216" cy="5566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u="none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遊戲開始隱藏所有格子內單字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351305" y="171290"/>
              <a:ext cx="421625" cy="739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0"/>
                </a:lnSpc>
              </a:pPr>
              <a:r>
                <a:rPr lang="en-US" sz="3300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2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690427" y="5281260"/>
            <a:ext cx="6907145" cy="868440"/>
            <a:chOff x="0" y="0"/>
            <a:chExt cx="9209527" cy="115792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1634311" y="-20057"/>
              <a:ext cx="7575216" cy="11408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u="none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每回可翻兩格，若兩格單字相同則維持顯示單字，不符合則再次隱藏單字</a:t>
              </a:r>
            </a:p>
          </p:txBody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351305" y="171290"/>
              <a:ext cx="421625" cy="739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0"/>
                </a:lnSpc>
              </a:pPr>
              <a:r>
                <a:rPr lang="en-US" sz="3300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3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690427" y="6569556"/>
            <a:ext cx="6907145" cy="868440"/>
            <a:chOff x="0" y="0"/>
            <a:chExt cx="9209527" cy="1157920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1634311" y="272043"/>
              <a:ext cx="7575216" cy="5566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u="none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每個單字必須出現兩次，並隨機排序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351305" y="171289"/>
              <a:ext cx="421625" cy="7391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19"/>
                </a:lnSpc>
              </a:pPr>
              <a:r>
                <a:rPr lang="en-US" sz="3299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4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5086350" y="1254782"/>
            <a:ext cx="811530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B2B2B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程式規範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5690427" y="7665840"/>
            <a:ext cx="6907145" cy="1250950"/>
            <a:chOff x="0" y="0"/>
            <a:chExt cx="9209527" cy="1667934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1634311" y="-57150"/>
              <a:ext cx="7575216" cy="17250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 u="none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n 可由使用者輸入，n 必須為偶數且介於 2~6，依照使用者輸入 n，查詢字庫並輸出 n x n 表格</a:t>
              </a:r>
            </a:p>
          </p:txBody>
        </p:sp>
        <p:sp>
          <p:nvSpPr>
            <p:cNvPr name="Freeform 23" id="23"/>
            <p:cNvSpPr/>
            <p:nvPr/>
          </p:nvSpPr>
          <p:spPr>
            <a:xfrm flipH="false" flipV="false" rot="0">
              <a:off x="0" y="255007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351305" y="426296"/>
              <a:ext cx="421625" cy="7391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19"/>
                </a:lnSpc>
              </a:pPr>
              <a:r>
                <a:rPr lang="en-US" sz="3299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F1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04367" y="664190"/>
            <a:ext cx="9879265" cy="8958620"/>
            <a:chOff x="0" y="0"/>
            <a:chExt cx="3661909" cy="33340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61909" cy="3334007"/>
            </a:xfrm>
            <a:custGeom>
              <a:avLst/>
              <a:gdLst/>
              <a:ahLst/>
              <a:cxnLst/>
              <a:rect r="r" b="b" t="t" l="l"/>
              <a:pathLst>
                <a:path h="3334007" w="3661909">
                  <a:moveTo>
                    <a:pt x="3537448" y="3334007"/>
                  </a:moveTo>
                  <a:lnTo>
                    <a:pt x="124460" y="3334007"/>
                  </a:lnTo>
                  <a:cubicBezTo>
                    <a:pt x="55880" y="3334007"/>
                    <a:pt x="0" y="3278127"/>
                    <a:pt x="0" y="320954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37449" y="0"/>
                  </a:lnTo>
                  <a:cubicBezTo>
                    <a:pt x="3606029" y="0"/>
                    <a:pt x="3661909" y="55880"/>
                    <a:pt x="3661909" y="124460"/>
                  </a:cubicBezTo>
                  <a:lnTo>
                    <a:pt x="3661909" y="3209547"/>
                  </a:lnTo>
                  <a:cubicBezTo>
                    <a:pt x="3661909" y="3278127"/>
                    <a:pt x="3606029" y="3334007"/>
                    <a:pt x="3537449" y="3334007"/>
                  </a:cubicBezTo>
                  <a:close/>
                </a:path>
              </a:pathLst>
            </a:custGeom>
            <a:solidFill>
              <a:srgbClr val="FFFCF7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660227" y="2165554"/>
            <a:ext cx="8967546" cy="6888283"/>
          </a:xfrm>
          <a:custGeom>
            <a:avLst/>
            <a:gdLst/>
            <a:ahLst/>
            <a:cxnLst/>
            <a:rect r="r" b="b" t="t" l="l"/>
            <a:pathLst>
              <a:path h="6888283" w="8967546">
                <a:moveTo>
                  <a:pt x="0" y="0"/>
                </a:moveTo>
                <a:lnTo>
                  <a:pt x="8967546" y="0"/>
                </a:lnTo>
                <a:lnTo>
                  <a:pt x="8967546" y="6888283"/>
                </a:lnTo>
                <a:lnTo>
                  <a:pt x="0" y="68882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086350" y="933450"/>
            <a:ext cx="811530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B2B2B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程式流程圖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44901" y="4614862"/>
            <a:ext cx="9398198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二、程式碼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4810715" y="2950641"/>
            <a:ext cx="9621431" cy="97899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9720163">
            <a:off x="12600387" y="-3298660"/>
            <a:ext cx="8670039" cy="865472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1425796">
            <a:off x="-4836105" y="-3608491"/>
            <a:ext cx="17005599" cy="18983681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9144000" y="2291407"/>
            <a:ext cx="6772624" cy="5704186"/>
          </a:xfrm>
          <a:custGeom>
            <a:avLst/>
            <a:gdLst/>
            <a:ahLst/>
            <a:cxnLst/>
            <a:rect r="r" b="b" t="t" l="l"/>
            <a:pathLst>
              <a:path h="5704186" w="6772624">
                <a:moveTo>
                  <a:pt x="0" y="0"/>
                </a:moveTo>
                <a:lnTo>
                  <a:pt x="6772624" y="0"/>
                </a:lnTo>
                <a:lnTo>
                  <a:pt x="6772624" y="5704186"/>
                </a:lnTo>
                <a:lnTo>
                  <a:pt x="0" y="57041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99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85569" y="1289254"/>
            <a:ext cx="396225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B2B2B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監聽送出按鈕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85569" y="3863340"/>
            <a:ext cx="6990843" cy="163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50"/>
              </a:lnSpc>
            </a:pPr>
            <a:r>
              <a:rPr lang="en-US" sz="29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當按下送出後，判斷是否符合條件，</a:t>
            </a:r>
          </a:p>
          <a:p>
            <a:pPr algn="l">
              <a:lnSpc>
                <a:spcPts val="4350"/>
              </a:lnSpc>
            </a:pPr>
            <a:r>
              <a:rPr lang="en-US" sz="29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不符合跳出提示框，</a:t>
            </a:r>
          </a:p>
          <a:p>
            <a:pPr algn="l">
              <a:lnSpc>
                <a:spcPts val="4350"/>
              </a:lnSpc>
            </a:pPr>
            <a:r>
              <a:rPr lang="en-US" sz="29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符合後將input的值回傳給後端及動態表單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1425796">
            <a:off x="-4836105" y="-3608491"/>
            <a:ext cx="17005599" cy="18983681"/>
          </a:xfrm>
          <a:prstGeom prst="rect">
            <a:avLst/>
          </a:prstGeom>
          <a:ln w="19050" cap="sq">
            <a:solidFill>
              <a:srgbClr val="000000">
                <a:alpha val="24706"/>
              </a:srgbClr>
            </a:solidFill>
            <a:prstDash val="solid"/>
          </a:ln>
        </p:spPr>
      </p:pic>
      <p:sp>
        <p:nvSpPr>
          <p:cNvPr name="Freeform 3" id="3"/>
          <p:cNvSpPr/>
          <p:nvPr/>
        </p:nvSpPr>
        <p:spPr>
          <a:xfrm flipH="false" flipV="false" rot="0">
            <a:off x="8298789" y="2254469"/>
            <a:ext cx="8960511" cy="5778062"/>
          </a:xfrm>
          <a:custGeom>
            <a:avLst/>
            <a:gdLst/>
            <a:ahLst/>
            <a:cxnLst/>
            <a:rect r="r" b="b" t="t" l="l"/>
            <a:pathLst>
              <a:path h="5778062" w="8960511">
                <a:moveTo>
                  <a:pt x="0" y="0"/>
                </a:moveTo>
                <a:lnTo>
                  <a:pt x="8960511" y="0"/>
                </a:lnTo>
                <a:lnTo>
                  <a:pt x="8960511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531010" y="1289254"/>
            <a:ext cx="427136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B2B2B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JAVA後端取值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3905548" y="5881688"/>
            <a:ext cx="1196340" cy="399097"/>
            <a:chOff x="0" y="0"/>
            <a:chExt cx="1595120" cy="5321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080" y="-34290"/>
              <a:ext cx="1619250" cy="654050"/>
            </a:xfrm>
            <a:custGeom>
              <a:avLst/>
              <a:gdLst/>
              <a:ahLst/>
              <a:cxnLst/>
              <a:rect r="r" b="b" t="t" l="l"/>
              <a:pathLst>
                <a:path h="654050" w="1619250">
                  <a:moveTo>
                    <a:pt x="147320" y="85090"/>
                  </a:moveTo>
                  <a:cubicBezTo>
                    <a:pt x="320040" y="127000"/>
                    <a:pt x="365760" y="129540"/>
                    <a:pt x="455930" y="133350"/>
                  </a:cubicBezTo>
                  <a:cubicBezTo>
                    <a:pt x="670560" y="142240"/>
                    <a:pt x="1404620" y="0"/>
                    <a:pt x="1539240" y="134620"/>
                  </a:cubicBezTo>
                  <a:cubicBezTo>
                    <a:pt x="1617980" y="214630"/>
                    <a:pt x="1619250" y="435610"/>
                    <a:pt x="1539240" y="515620"/>
                  </a:cubicBezTo>
                  <a:cubicBezTo>
                    <a:pt x="1399540" y="654050"/>
                    <a:pt x="669290" y="534670"/>
                    <a:pt x="398780" y="513080"/>
                  </a:cubicBezTo>
                  <a:cubicBezTo>
                    <a:pt x="246380" y="501650"/>
                    <a:pt x="90170" y="524510"/>
                    <a:pt x="45720" y="457200"/>
                  </a:cubicBezTo>
                  <a:cubicBezTo>
                    <a:pt x="0" y="386080"/>
                    <a:pt x="147320" y="85090"/>
                    <a:pt x="147320" y="85090"/>
                  </a:cubicBezTo>
                </a:path>
              </a:pathLst>
            </a:custGeom>
            <a:solidFill>
              <a:srgbClr val="FFF234">
                <a:alpha val="37647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5494318" y="5892165"/>
            <a:ext cx="1222058" cy="405765"/>
            <a:chOff x="0" y="0"/>
            <a:chExt cx="1629410" cy="5410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7620" y="41910"/>
              <a:ext cx="1573530" cy="599440"/>
            </a:xfrm>
            <a:custGeom>
              <a:avLst/>
              <a:gdLst/>
              <a:ahLst/>
              <a:cxnLst/>
              <a:rect r="r" b="b" t="t" l="l"/>
              <a:pathLst>
                <a:path h="599440" w="1573530">
                  <a:moveTo>
                    <a:pt x="83820" y="62230"/>
                  </a:moveTo>
                  <a:cubicBezTo>
                    <a:pt x="1451610" y="72390"/>
                    <a:pt x="1454150" y="74930"/>
                    <a:pt x="1469390" y="85090"/>
                  </a:cubicBezTo>
                  <a:cubicBezTo>
                    <a:pt x="1490980" y="97790"/>
                    <a:pt x="1522730" y="125730"/>
                    <a:pt x="1537970" y="144780"/>
                  </a:cubicBezTo>
                  <a:cubicBezTo>
                    <a:pt x="1549400" y="158750"/>
                    <a:pt x="1554480" y="168910"/>
                    <a:pt x="1559560" y="185420"/>
                  </a:cubicBezTo>
                  <a:cubicBezTo>
                    <a:pt x="1567180" y="209550"/>
                    <a:pt x="1573530" y="246380"/>
                    <a:pt x="1569720" y="275590"/>
                  </a:cubicBezTo>
                  <a:cubicBezTo>
                    <a:pt x="1567180" y="304800"/>
                    <a:pt x="1550670" y="340360"/>
                    <a:pt x="1537970" y="361950"/>
                  </a:cubicBezTo>
                  <a:cubicBezTo>
                    <a:pt x="1529080" y="375920"/>
                    <a:pt x="1518920" y="386080"/>
                    <a:pt x="1507490" y="396240"/>
                  </a:cubicBezTo>
                  <a:cubicBezTo>
                    <a:pt x="1496060" y="406400"/>
                    <a:pt x="1485900" y="414020"/>
                    <a:pt x="1469390" y="421640"/>
                  </a:cubicBezTo>
                  <a:cubicBezTo>
                    <a:pt x="1446530" y="431800"/>
                    <a:pt x="1418590" y="441960"/>
                    <a:pt x="1380490" y="443230"/>
                  </a:cubicBezTo>
                  <a:cubicBezTo>
                    <a:pt x="1318260" y="447040"/>
                    <a:pt x="1238250" y="419100"/>
                    <a:pt x="1123950" y="411480"/>
                  </a:cubicBezTo>
                  <a:cubicBezTo>
                    <a:pt x="901700" y="396240"/>
                    <a:pt x="287020" y="422910"/>
                    <a:pt x="133350" y="406400"/>
                  </a:cubicBezTo>
                  <a:cubicBezTo>
                    <a:pt x="86360" y="401320"/>
                    <a:pt x="60960" y="411480"/>
                    <a:pt x="43180" y="387350"/>
                  </a:cubicBezTo>
                  <a:cubicBezTo>
                    <a:pt x="6350" y="336550"/>
                    <a:pt x="50800" y="30480"/>
                    <a:pt x="86360" y="8890"/>
                  </a:cubicBezTo>
                  <a:cubicBezTo>
                    <a:pt x="99060" y="0"/>
                    <a:pt x="107950" y="20320"/>
                    <a:pt x="133350" y="25400"/>
                  </a:cubicBezTo>
                  <a:cubicBezTo>
                    <a:pt x="252730" y="46990"/>
                    <a:pt x="908050" y="15240"/>
                    <a:pt x="1141730" y="30480"/>
                  </a:cubicBezTo>
                  <a:cubicBezTo>
                    <a:pt x="1266190" y="39370"/>
                    <a:pt x="1361440" y="48260"/>
                    <a:pt x="1426210" y="68580"/>
                  </a:cubicBezTo>
                  <a:cubicBezTo>
                    <a:pt x="1463040" y="80010"/>
                    <a:pt x="1488440" y="95250"/>
                    <a:pt x="1507490" y="110490"/>
                  </a:cubicBezTo>
                  <a:cubicBezTo>
                    <a:pt x="1521460" y="121920"/>
                    <a:pt x="1529080" y="129540"/>
                    <a:pt x="1537970" y="144780"/>
                  </a:cubicBezTo>
                  <a:cubicBezTo>
                    <a:pt x="1550670" y="166370"/>
                    <a:pt x="1565910" y="205740"/>
                    <a:pt x="1569720" y="229870"/>
                  </a:cubicBezTo>
                  <a:cubicBezTo>
                    <a:pt x="1573530" y="247650"/>
                    <a:pt x="1573530" y="259080"/>
                    <a:pt x="1569720" y="275590"/>
                  </a:cubicBezTo>
                  <a:cubicBezTo>
                    <a:pt x="1565910" y="300990"/>
                    <a:pt x="1550670" y="340360"/>
                    <a:pt x="1537970" y="361950"/>
                  </a:cubicBezTo>
                  <a:cubicBezTo>
                    <a:pt x="1529080" y="375920"/>
                    <a:pt x="1521460" y="384810"/>
                    <a:pt x="1507490" y="396240"/>
                  </a:cubicBezTo>
                  <a:cubicBezTo>
                    <a:pt x="1488440" y="411480"/>
                    <a:pt x="1450340" y="430530"/>
                    <a:pt x="1426210" y="438150"/>
                  </a:cubicBezTo>
                  <a:cubicBezTo>
                    <a:pt x="1409700" y="443230"/>
                    <a:pt x="1407160" y="441960"/>
                    <a:pt x="1381760" y="443230"/>
                  </a:cubicBezTo>
                  <a:cubicBezTo>
                    <a:pt x="1244600" y="452120"/>
                    <a:pt x="236220" y="599440"/>
                    <a:pt x="83820" y="447040"/>
                  </a:cubicBezTo>
                  <a:cubicBezTo>
                    <a:pt x="0" y="364490"/>
                    <a:pt x="83820" y="62230"/>
                    <a:pt x="83820" y="62230"/>
                  </a:cubicBezTo>
                </a:path>
              </a:pathLst>
            </a:custGeom>
            <a:solidFill>
              <a:srgbClr val="FFF234">
                <a:alpha val="37647"/>
              </a:srgbClr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578199" y="4181861"/>
            <a:ext cx="7330065" cy="2306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利用Sql語句將資料帶回後，</a:t>
            </a:r>
          </a:p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利用shuffle方法把帶回資料順序打亂，</a:t>
            </a:r>
          </a:p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2B2B2B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sublist方法，利用前端回傳Input值來限制取得arraylist的範圍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1425796">
            <a:off x="-4836105" y="-3608491"/>
            <a:ext cx="17005599" cy="18983681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8999142" y="1679574"/>
            <a:ext cx="8260158" cy="7792062"/>
            <a:chOff x="0" y="0"/>
            <a:chExt cx="11013545" cy="103894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2768809"/>
              <a:ext cx="11013545" cy="3024292"/>
            </a:xfrm>
            <a:custGeom>
              <a:avLst/>
              <a:gdLst/>
              <a:ahLst/>
              <a:cxnLst/>
              <a:rect r="r" b="b" t="t" l="l"/>
              <a:pathLst>
                <a:path h="3024292" w="11013545">
                  <a:moveTo>
                    <a:pt x="0" y="0"/>
                  </a:moveTo>
                  <a:lnTo>
                    <a:pt x="11013545" y="0"/>
                  </a:lnTo>
                  <a:lnTo>
                    <a:pt x="11013545" y="3024291"/>
                  </a:lnTo>
                  <a:lnTo>
                    <a:pt x="0" y="3024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013545" cy="2435688"/>
            </a:xfrm>
            <a:custGeom>
              <a:avLst/>
              <a:gdLst/>
              <a:ahLst/>
              <a:cxnLst/>
              <a:rect r="r" b="b" t="t" l="l"/>
              <a:pathLst>
                <a:path h="2435688" w="11013545">
                  <a:moveTo>
                    <a:pt x="0" y="0"/>
                  </a:moveTo>
                  <a:lnTo>
                    <a:pt x="11013545" y="0"/>
                  </a:lnTo>
                  <a:lnTo>
                    <a:pt x="11013545" y="2435688"/>
                  </a:lnTo>
                  <a:lnTo>
                    <a:pt x="0" y="24356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6123300"/>
              <a:ext cx="11013545" cy="4266116"/>
            </a:xfrm>
            <a:custGeom>
              <a:avLst/>
              <a:gdLst/>
              <a:ahLst/>
              <a:cxnLst/>
              <a:rect r="r" b="b" t="t" l="l"/>
              <a:pathLst>
                <a:path h="4266116" w="11013545">
                  <a:moveTo>
                    <a:pt x="0" y="0"/>
                  </a:moveTo>
                  <a:lnTo>
                    <a:pt x="11013545" y="0"/>
                  </a:lnTo>
                  <a:lnTo>
                    <a:pt x="11013545" y="4266116"/>
                  </a:lnTo>
                  <a:lnTo>
                    <a:pt x="0" y="42661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1685569" y="1289254"/>
            <a:ext cx="396225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B2B2B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創建動態表單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048540" y="3341483"/>
            <a:ext cx="6257181" cy="5916817"/>
            <a:chOff x="0" y="0"/>
            <a:chExt cx="8342908" cy="78890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45150" y="2679653"/>
              <a:ext cx="7256952" cy="5209436"/>
            </a:xfrm>
            <a:custGeom>
              <a:avLst/>
              <a:gdLst/>
              <a:ahLst/>
              <a:cxnLst/>
              <a:rect r="r" b="b" t="t" l="l"/>
              <a:pathLst>
                <a:path h="5209436" w="7256952">
                  <a:moveTo>
                    <a:pt x="0" y="0"/>
                  </a:moveTo>
                  <a:lnTo>
                    <a:pt x="7256952" y="0"/>
                  </a:lnTo>
                  <a:lnTo>
                    <a:pt x="7256952" y="5209436"/>
                  </a:lnTo>
                  <a:lnTo>
                    <a:pt x="0" y="52094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7807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-95250"/>
              <a:ext cx="8342908" cy="1568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50"/>
                </a:lnSpc>
              </a:pPr>
              <a:r>
                <a:rPr lang="en-US" sz="3300">
                  <a:solidFill>
                    <a:srgbClr val="2B2B2B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利用雙層FOR迴圈來創建動態表單</a:t>
              </a:r>
            </a:p>
            <a:p>
              <a:pPr algn="l">
                <a:lnSpc>
                  <a:spcPts val="4620"/>
                </a:lnSpc>
              </a:pPr>
              <a:r>
                <a:rPr lang="en-US" sz="3300">
                  <a:solidFill>
                    <a:srgbClr val="2B2B2B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並同時放入監聽方法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DAGPGoQ-rGo</dc:identifier>
  <dcterms:modified xsi:type="dcterms:W3CDTF">2011-08-01T06:04:30Z</dcterms:modified>
  <cp:revision>1</cp:revision>
  <dc:title>黑白綠色紫色基本站點地圖集集思廣益簡報</dc:title>
</cp:coreProperties>
</file>